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66" r:id="rId11"/>
    <p:sldId id="267" r:id="rId12"/>
    <p:sldId id="269" r:id="rId13"/>
    <p:sldId id="270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A527DC-3BE3-43E1-B635-A94FE789116F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73C6FE-407E-42D1-9A02-1FFB0FA7C0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205168" y="1935237"/>
            <a:ext cx="8636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600200" y="533401"/>
            <a:ext cx="54864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IQ" sz="2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poultry diseases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23167" y="3625152"/>
            <a:ext cx="36302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Dr.Harith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Abdulla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Pathology and Poultry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</a:p>
          <a:p>
            <a:pPr algn="ctr"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Image result for university of basrah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04" y="533401"/>
            <a:ext cx="1221248" cy="1200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4664DB9F-59BB-47A5-8080-662EED16E9E1}"/>
              </a:ext>
            </a:extLst>
          </p:cNvPr>
          <p:cNvSpPr/>
          <p:nvPr/>
        </p:nvSpPr>
        <p:spPr>
          <a:xfrm>
            <a:off x="3450236" y="2184817"/>
            <a:ext cx="56937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endParaRPr lang="en-US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Diseases caused by Anaerobic Spore-Forming Bacteria</a:t>
            </a:r>
            <a:endParaRPr lang="en-US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F240524-FD1C-4D7A-81C5-EC549C440BAE}"/>
              </a:ext>
            </a:extLst>
          </p:cNvPr>
          <p:cNvGrpSpPr/>
          <p:nvPr/>
        </p:nvGrpSpPr>
        <p:grpSpPr>
          <a:xfrm>
            <a:off x="139147" y="5661289"/>
            <a:ext cx="8725454" cy="507831"/>
            <a:chOff x="185529" y="6405382"/>
            <a:chExt cx="11633938" cy="67710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BA06214-1B13-4837-BBC6-F80A38D6FFEB}"/>
                </a:ext>
              </a:extLst>
            </p:cNvPr>
            <p:cNvCxnSpPr/>
            <p:nvPr/>
          </p:nvCxnSpPr>
          <p:spPr>
            <a:xfrm flipH="1">
              <a:off x="304800" y="6412317"/>
              <a:ext cx="11514667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BBFDE99E-14D5-4903-9CE7-4F43A9CB7AB8}"/>
                </a:ext>
              </a:extLst>
            </p:cNvPr>
            <p:cNvSpPr/>
            <p:nvPr/>
          </p:nvSpPr>
          <p:spPr>
            <a:xfrm>
              <a:off x="185529" y="6405382"/>
              <a:ext cx="7908472" cy="677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University of </a:t>
              </a:r>
              <a:r>
                <a:rPr lang="en-GB" sz="135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Basrah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veterinary </a:t>
              </a:r>
              <a:r>
                <a:rPr lang="en-GB" sz="135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medicine-</a:t>
              </a:r>
              <a: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/>
              </a:r>
              <a:br>
                <a:rPr lang="en-GB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135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Department of Pathology and Poultry Disease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39B0891D-ED79-4931-92F3-C208C57F6CAD}"/>
              </a:ext>
            </a:extLst>
          </p:cNvPr>
          <p:cNvSpPr/>
          <p:nvPr/>
        </p:nvSpPr>
        <p:spPr>
          <a:xfrm>
            <a:off x="7225748" y="1032390"/>
            <a:ext cx="1677181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sz="1350" dirty="0">
              <a:solidFill>
                <a:prstClr val="black"/>
              </a:solidFill>
            </a:endParaRPr>
          </a:p>
          <a:p>
            <a:pPr algn="ctr">
              <a:defRPr/>
            </a:pPr>
            <a:r>
              <a:rPr lang="en-US" sz="2700" dirty="0">
                <a:solidFill>
                  <a:prstClr val="black"/>
                </a:solidFill>
              </a:rPr>
              <a:t> </a:t>
            </a:r>
            <a:r>
              <a:rPr lang="ar-IQ" sz="2700" b="1" dirty="0">
                <a:solidFill>
                  <a:prstClr val="black"/>
                </a:solidFill>
              </a:rPr>
              <a:t> شعار الكلية</a:t>
            </a:r>
            <a:endParaRPr lang="en-US" sz="2700" b="1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9449" y="309384"/>
            <a:ext cx="1371719" cy="134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6" y="2015983"/>
            <a:ext cx="3398896" cy="2957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7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Synonyms:</a:t>
            </a:r>
          </a:p>
          <a:p>
            <a:pPr>
              <a:buNone/>
            </a:pPr>
            <a:r>
              <a:rPr lang="en-US" dirty="0" smtClean="0"/>
              <a:t>1-Skin necrosis.</a:t>
            </a:r>
          </a:p>
          <a:p>
            <a:pPr>
              <a:buNone/>
            </a:pPr>
            <a:r>
              <a:rPr lang="en-US" dirty="0" smtClean="0"/>
              <a:t>2-Wing rot.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Definition:</a:t>
            </a:r>
          </a:p>
          <a:p>
            <a:pPr>
              <a:buNone/>
            </a:pPr>
            <a:r>
              <a:rPr lang="en-US" dirty="0" smtClean="0"/>
              <a:t>Necrosis of the skin and deeper tissues caused</a:t>
            </a:r>
          </a:p>
          <a:p>
            <a:pPr>
              <a:buNone/>
            </a:pPr>
            <a:r>
              <a:rPr lang="en-US" dirty="0" smtClean="0"/>
              <a:t> by several species of clostridial bacteria. 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 smtClean="0">
                <a:solidFill>
                  <a:schemeClr val="accent1"/>
                </a:solidFill>
              </a:rPr>
              <a:t>Gangrenous Dermatitis:</a:t>
            </a:r>
            <a:endParaRPr lang="en-US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1752600"/>
            <a:ext cx="8686800" cy="4254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b="1" i="1" dirty="0" smtClean="0">
                <a:solidFill>
                  <a:srgbClr val="C00000"/>
                </a:solidFill>
              </a:rPr>
              <a:t>4- Necrotic Enteritis:</a:t>
            </a:r>
            <a:endParaRPr lang="en-US" sz="60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Synonyms:</a:t>
            </a:r>
          </a:p>
          <a:p>
            <a:pPr>
              <a:buNone/>
            </a:pPr>
            <a:r>
              <a:rPr lang="en-US" dirty="0" smtClean="0"/>
              <a:t>1-Rot gut.</a:t>
            </a:r>
          </a:p>
          <a:p>
            <a:pPr>
              <a:buNone/>
            </a:pPr>
            <a:r>
              <a:rPr lang="en-US" dirty="0" smtClean="0"/>
              <a:t>2-Crud gut.</a:t>
            </a:r>
          </a:p>
          <a:p>
            <a:pPr>
              <a:buNone/>
            </a:pPr>
            <a:r>
              <a:rPr lang="en-US" dirty="0" smtClean="0"/>
              <a:t>3-Cauliflower gut.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Definition:</a:t>
            </a:r>
          </a:p>
          <a:p>
            <a:pPr>
              <a:buNone/>
            </a:pPr>
            <a:r>
              <a:rPr lang="en-US" dirty="0" smtClean="0"/>
              <a:t>Is an acute disease which produces destruction</a:t>
            </a:r>
          </a:p>
          <a:p>
            <a:pPr>
              <a:buNone/>
            </a:pPr>
            <a:r>
              <a:rPr lang="en-US" dirty="0" smtClean="0"/>
              <a:t> of the intestinal lining of the digestive tract.</a:t>
            </a:r>
          </a:p>
          <a:p>
            <a:pPr>
              <a:buNone/>
            </a:pPr>
            <a:r>
              <a:rPr lang="en-US" dirty="0" smtClean="0"/>
              <a:t>Caused by </a:t>
            </a:r>
            <a:r>
              <a:rPr lang="en-US" i="1" dirty="0" smtClean="0"/>
              <a:t>Clostridium </a:t>
            </a:r>
            <a:r>
              <a:rPr lang="en-US" i="1" dirty="0" err="1" smtClean="0"/>
              <a:t>perfringens</a:t>
            </a:r>
            <a:r>
              <a:rPr lang="en-US" i="1" dirty="0" smtClean="0"/>
              <a:t> </a:t>
            </a:r>
            <a:r>
              <a:rPr lang="en-US" dirty="0" smtClean="0"/>
              <a:t>type C.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u="sng" dirty="0" smtClean="0">
                <a:solidFill>
                  <a:schemeClr val="accent1"/>
                </a:solidFill>
              </a:rPr>
              <a:t>Necrotic Enteritis:</a:t>
            </a:r>
            <a:endParaRPr lang="en-US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1-Age : 6-8 week-old chickens.</a:t>
            </a:r>
          </a:p>
          <a:p>
            <a:pPr>
              <a:buNone/>
            </a:pPr>
            <a:r>
              <a:rPr lang="en-US" dirty="0" smtClean="0"/>
              <a:t>2-Rapid loss of condition(Emaciation).</a:t>
            </a:r>
          </a:p>
          <a:p>
            <a:pPr>
              <a:buNone/>
            </a:pPr>
            <a:r>
              <a:rPr lang="en-US" dirty="0" smtClean="0"/>
              <a:t>3-Anorexia.</a:t>
            </a:r>
          </a:p>
          <a:p>
            <a:pPr>
              <a:buNone/>
            </a:pPr>
            <a:r>
              <a:rPr lang="en-US" dirty="0" smtClean="0"/>
              <a:t>4-Blood-stained feces.</a:t>
            </a:r>
          </a:p>
          <a:p>
            <a:pPr>
              <a:buNone/>
            </a:pPr>
            <a:endParaRPr lang="en-US" sz="32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200" b="1" u="sng" dirty="0" smtClean="0">
                <a:solidFill>
                  <a:srgbClr val="C00000"/>
                </a:solidFill>
              </a:rPr>
              <a:t>Post-mortem lesion:</a:t>
            </a:r>
          </a:p>
          <a:p>
            <a:pPr>
              <a:buNone/>
            </a:pPr>
            <a:r>
              <a:rPr lang="en-US" dirty="0" smtClean="0"/>
              <a:t>1-Thickening of distal third of small intestine, </a:t>
            </a:r>
          </a:p>
          <a:p>
            <a:pPr>
              <a:buNone/>
            </a:pPr>
            <a:r>
              <a:rPr lang="en-US" dirty="0" smtClean="0"/>
              <a:t>    lumen containing bloody exudates.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2-Necrotic layer adheres to the surface or in the </a:t>
            </a:r>
          </a:p>
          <a:p>
            <a:pPr>
              <a:buNone/>
            </a:pPr>
            <a:r>
              <a:rPr lang="en-US" dirty="0" smtClean="0"/>
              <a:t>    lumen of small intestine.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3-The liver is congested.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Clinical signs: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300" b="1" u="sng" dirty="0" smtClean="0">
                <a:solidFill>
                  <a:srgbClr val="C00000"/>
                </a:solidFill>
              </a:rPr>
              <a:t>Treatment</a:t>
            </a:r>
            <a:r>
              <a:rPr lang="en-US" sz="2800" b="1" u="sng" dirty="0" smtClean="0">
                <a:solidFill>
                  <a:srgbClr val="C00000"/>
                </a:solidFill>
              </a:rPr>
              <a:t>:</a:t>
            </a:r>
            <a:r>
              <a:rPr lang="en-US" sz="2800" dirty="0" smtClean="0"/>
              <a:t> ( As in Ulcerative Enteritis).</a:t>
            </a:r>
            <a:endParaRPr lang="en-US" sz="43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300" b="1" smtClean="0">
                <a:solidFill>
                  <a:srgbClr val="C00000"/>
                </a:solidFill>
              </a:rPr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Diagnosis</a:t>
            </a:r>
            <a:r>
              <a:rPr lang="en-US" sz="3100" dirty="0" smtClean="0">
                <a:solidFill>
                  <a:srgbClr val="C00000"/>
                </a:solidFill>
              </a:rPr>
              <a:t>:</a:t>
            </a:r>
            <a:r>
              <a:rPr lang="en-US" sz="3100" dirty="0" smtClean="0">
                <a:solidFill>
                  <a:schemeClr val="tx1"/>
                </a:solidFill>
              </a:rPr>
              <a:t> ( As in Ulcerative Enteritis).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4711891"/>
          </a:xfrm>
        </p:spPr>
        <p:txBody>
          <a:bodyPr/>
          <a:lstStyle/>
          <a:p>
            <a:pPr>
              <a:buNone/>
            </a:pPr>
            <a:endParaRPr lang="en-US" sz="36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Synonyms:</a:t>
            </a:r>
            <a:r>
              <a:rPr lang="en-US" dirty="0" smtClean="0"/>
              <a:t>   Quail Disease.</a:t>
            </a:r>
          </a:p>
          <a:p>
            <a:pPr>
              <a:buNone/>
            </a:pPr>
            <a:endParaRPr lang="en-US" sz="36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Definition:</a:t>
            </a:r>
          </a:p>
          <a:p>
            <a:pPr>
              <a:buNone/>
            </a:pPr>
            <a:r>
              <a:rPr lang="en-US" smtClean="0"/>
              <a:t>High infection   and  </a:t>
            </a:r>
            <a:r>
              <a:rPr lang="en-US" dirty="0" smtClean="0"/>
              <a:t>virulent disease characterized</a:t>
            </a:r>
          </a:p>
          <a:p>
            <a:pPr>
              <a:buNone/>
            </a:pPr>
            <a:r>
              <a:rPr lang="en-US" dirty="0" smtClean="0"/>
              <a:t>by intestinal ulceration and liver necrosis caused</a:t>
            </a:r>
          </a:p>
          <a:p>
            <a:pPr>
              <a:buNone/>
            </a:pPr>
            <a:r>
              <a:rPr lang="en-US" dirty="0" smtClean="0"/>
              <a:t>by </a:t>
            </a:r>
            <a:r>
              <a:rPr lang="en-US" u="sng" dirty="0" smtClean="0"/>
              <a:t>Clostridium</a:t>
            </a:r>
            <a:r>
              <a:rPr lang="en-US" dirty="0" smtClean="0"/>
              <a:t> </a:t>
            </a:r>
            <a:r>
              <a:rPr lang="en-US" u="sng" dirty="0" smtClean="0"/>
              <a:t>colinum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chemeClr val="accent1"/>
                </a:solidFill>
              </a:rPr>
              <a:t>Ulcerative Enteritis(UE):</a:t>
            </a:r>
            <a:endParaRPr lang="en-US" sz="4400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Quail, Chickens and Turkeys.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u="sng" dirty="0" smtClean="0">
                <a:solidFill>
                  <a:srgbClr val="C00000"/>
                </a:solidFill>
              </a:rPr>
              <a:t>Epizootiology:</a:t>
            </a:r>
          </a:p>
          <a:p>
            <a:pPr>
              <a:buNone/>
            </a:pPr>
            <a:r>
              <a:rPr lang="en-US" dirty="0" smtClean="0"/>
              <a:t>Transmitted by ingestion of contaminated feed,</a:t>
            </a:r>
          </a:p>
          <a:p>
            <a:pPr>
              <a:buNone/>
            </a:pPr>
            <a:r>
              <a:rPr lang="en-US" dirty="0" smtClean="0"/>
              <a:t> litter and water.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Susceptibility: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1-All ages are infected.</a:t>
            </a:r>
          </a:p>
          <a:p>
            <a:pPr>
              <a:buNone/>
            </a:pPr>
            <a:r>
              <a:rPr lang="en-US" dirty="0" smtClean="0"/>
              <a:t>2-In acute case : Birds sometimes die without </a:t>
            </a:r>
          </a:p>
          <a:p>
            <a:pPr>
              <a:buNone/>
            </a:pPr>
            <a:r>
              <a:rPr lang="en-US" dirty="0" smtClean="0"/>
              <a:t>   any signs(symptomless).</a:t>
            </a:r>
          </a:p>
          <a:p>
            <a:pPr>
              <a:buNone/>
            </a:pPr>
            <a:r>
              <a:rPr lang="en-US" dirty="0" smtClean="0"/>
              <a:t>3-In Chronic cases:</a:t>
            </a:r>
          </a:p>
          <a:p>
            <a:pPr>
              <a:buNone/>
            </a:pPr>
            <a:r>
              <a:rPr lang="en-US" dirty="0" smtClean="0"/>
              <a:t>   a- Listlessness.</a:t>
            </a:r>
          </a:p>
          <a:p>
            <a:pPr>
              <a:buNone/>
            </a:pPr>
            <a:r>
              <a:rPr lang="en-US" dirty="0" smtClean="0"/>
              <a:t>   b- Humped up and eyes partially closed.</a:t>
            </a:r>
          </a:p>
          <a:p>
            <a:pPr>
              <a:buNone/>
            </a:pPr>
            <a:r>
              <a:rPr lang="en-US" dirty="0" smtClean="0"/>
              <a:t>   c-Watery droppings containing </a:t>
            </a:r>
            <a:r>
              <a:rPr lang="en-US" dirty="0" err="1" smtClean="0"/>
              <a:t>urates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Symptoms:</a:t>
            </a:r>
            <a:endParaRPr lang="en-US" sz="48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1-</a:t>
            </a:r>
            <a:r>
              <a:rPr lang="en-US" b="1" dirty="0" smtClean="0"/>
              <a:t>In birds which die early</a:t>
            </a:r>
            <a:r>
              <a:rPr lang="en-US" dirty="0" smtClean="0"/>
              <a:t>: Lesions limited to  </a:t>
            </a:r>
          </a:p>
          <a:p>
            <a:pPr>
              <a:buNone/>
            </a:pPr>
            <a:r>
              <a:rPr lang="en-US" dirty="0" smtClean="0"/>
              <a:t>   hemorrhagic enteritis of the upper portion of intestine.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2-Ulceration may occur in any portion of the intestine </a:t>
            </a:r>
          </a:p>
          <a:p>
            <a:pPr>
              <a:buNone/>
            </a:pPr>
            <a:r>
              <a:rPr lang="en-US" dirty="0" smtClean="0"/>
              <a:t>    and ceca.</a:t>
            </a:r>
          </a:p>
          <a:p>
            <a:pPr>
              <a:buNone/>
            </a:pPr>
            <a:r>
              <a:rPr lang="en-US" dirty="0" smtClean="0"/>
              <a:t>3-Ulcers are small, yellow foci with hemorrhagic border, </a:t>
            </a:r>
          </a:p>
          <a:p>
            <a:pPr>
              <a:buNone/>
            </a:pPr>
            <a:r>
              <a:rPr lang="en-US" dirty="0" smtClean="0"/>
              <a:t>    and are visible on the serosal and mucosal surfaces, </a:t>
            </a:r>
          </a:p>
          <a:p>
            <a:pPr>
              <a:buNone/>
            </a:pPr>
            <a:r>
              <a:rPr lang="en-US" dirty="0" smtClean="0"/>
              <a:t>    they are Crater-like in shape.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4-</a:t>
            </a:r>
            <a:r>
              <a:rPr lang="en-US" sz="2800" b="1" smtClean="0"/>
              <a:t>Liver</a:t>
            </a:r>
            <a:r>
              <a:rPr lang="en-US" sz="2800" smtClean="0"/>
              <a:t> </a:t>
            </a:r>
            <a:r>
              <a:rPr lang="en-US" smtClean="0"/>
              <a:t>:Light </a:t>
            </a:r>
            <a:r>
              <a:rPr lang="en-US" dirty="0" smtClean="0"/>
              <a:t>yellow mottling with large irregular yellow area </a:t>
            </a:r>
          </a:p>
          <a:p>
            <a:pPr>
              <a:buNone/>
            </a:pPr>
            <a:r>
              <a:rPr lang="en-US" dirty="0" smtClean="0"/>
              <a:t>    of necrosis.</a:t>
            </a:r>
          </a:p>
          <a:p>
            <a:pPr>
              <a:buNone/>
            </a:pPr>
            <a:r>
              <a:rPr lang="en-US" dirty="0" smtClean="0"/>
              <a:t>5-</a:t>
            </a:r>
            <a:r>
              <a:rPr lang="en-US" sz="2800" b="1" dirty="0" smtClean="0"/>
              <a:t>Spleen</a:t>
            </a:r>
            <a:r>
              <a:rPr lang="en-US" dirty="0" smtClean="0"/>
              <a:t> : Congested, enlarged  and hemorrhagic.</a:t>
            </a:r>
          </a:p>
          <a:p>
            <a:pPr>
              <a:buNone/>
            </a:pPr>
            <a:r>
              <a:rPr lang="en-US" dirty="0" smtClean="0"/>
              <a:t>    Necrosis may also be present. </a:t>
            </a:r>
          </a:p>
          <a:p>
            <a:pPr>
              <a:buNone/>
            </a:pPr>
            <a:r>
              <a:rPr lang="en-US" dirty="0" smtClean="0"/>
              <a:t>6-</a:t>
            </a:r>
            <a:r>
              <a:rPr lang="en-US" sz="2800" b="1" dirty="0" smtClean="0"/>
              <a:t>Lung</a:t>
            </a:r>
            <a:r>
              <a:rPr lang="en-US" dirty="0" smtClean="0"/>
              <a:t>: Congested, sometimes consolidated.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914400"/>
          </a:xfrm>
        </p:spPr>
        <p:txBody>
          <a:bodyPr>
            <a:normAutofit/>
          </a:bodyPr>
          <a:lstStyle/>
          <a:p>
            <a:r>
              <a:rPr lang="en-US" sz="4800" u="sng" dirty="0" smtClean="0">
                <a:solidFill>
                  <a:srgbClr val="C00000"/>
                </a:solidFill>
              </a:rPr>
              <a:t>Post-mortem lesions:</a:t>
            </a:r>
            <a:endParaRPr lang="en-US" sz="48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1- Large focal areas of coagulation necrosis.</a:t>
            </a:r>
          </a:p>
          <a:p>
            <a:pPr>
              <a:buNone/>
            </a:pPr>
            <a:r>
              <a:rPr lang="en-US" dirty="0" smtClean="0"/>
              <a:t>2- Granulocytic and lymphocytic infiltration.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b="1" u="sng" dirty="0" smtClean="0">
                <a:solidFill>
                  <a:srgbClr val="C00000"/>
                </a:solidFill>
              </a:rPr>
              <a:t>Diagnosis:</a:t>
            </a:r>
          </a:p>
          <a:p>
            <a:pPr>
              <a:buNone/>
            </a:pPr>
            <a:r>
              <a:rPr lang="en-US" dirty="0" smtClean="0"/>
              <a:t>1- Signs.</a:t>
            </a:r>
          </a:p>
          <a:p>
            <a:pPr>
              <a:buNone/>
            </a:pPr>
            <a:r>
              <a:rPr lang="en-US" dirty="0" smtClean="0"/>
              <a:t>2-Lesions.</a:t>
            </a:r>
          </a:p>
          <a:p>
            <a:pPr>
              <a:buNone/>
            </a:pPr>
            <a:r>
              <a:rPr lang="en-US" dirty="0" smtClean="0"/>
              <a:t>3-Bacterial isolation and identification.</a:t>
            </a:r>
          </a:p>
          <a:p>
            <a:pPr>
              <a:buNone/>
            </a:pPr>
            <a:r>
              <a:rPr lang="en-US" dirty="0" smtClean="0"/>
              <a:t>4-Blood smears.</a:t>
            </a:r>
          </a:p>
          <a:p>
            <a:pPr>
              <a:buNone/>
            </a:pPr>
            <a:r>
              <a:rPr lang="en-US" dirty="0" smtClean="0"/>
              <a:t>5-Histopathology.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300" b="1" u="sng" dirty="0" smtClean="0">
                <a:solidFill>
                  <a:srgbClr val="C00000"/>
                </a:solidFill>
              </a:rPr>
              <a:t>Treatment:</a:t>
            </a:r>
            <a:r>
              <a:rPr lang="en-US" sz="4300" b="1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Antibiotics.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 smtClean="0">
                <a:solidFill>
                  <a:srgbClr val="C00000"/>
                </a:solidFill>
              </a:rPr>
              <a:t>Histopathology:</a:t>
            </a:r>
            <a:endParaRPr lang="en-US" sz="44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</p:spPr>
        <p:txBody>
          <a:bodyPr>
            <a:normAutofit/>
          </a:bodyPr>
          <a:lstStyle/>
          <a:p>
            <a:pPr algn="ctr"/>
            <a:r>
              <a:rPr lang="en-US" sz="9600" i="1" dirty="0" smtClean="0">
                <a:solidFill>
                  <a:srgbClr val="C00000"/>
                </a:solidFill>
              </a:rPr>
              <a:t>2- Botulism:</a:t>
            </a:r>
            <a:endParaRPr lang="en-US" sz="9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Synonyms:</a:t>
            </a:r>
          </a:p>
          <a:p>
            <a:pPr>
              <a:buNone/>
            </a:pPr>
            <a:r>
              <a:rPr lang="en-US" sz="2400" dirty="0" smtClean="0"/>
              <a:t>1-Limberneck.</a:t>
            </a:r>
          </a:p>
          <a:p>
            <a:pPr>
              <a:buNone/>
            </a:pPr>
            <a:r>
              <a:rPr lang="en-US" sz="2400" dirty="0" smtClean="0"/>
              <a:t>2-Western Duck Sickness.</a:t>
            </a:r>
          </a:p>
          <a:p>
            <a:pPr>
              <a:buNone/>
            </a:pPr>
            <a:r>
              <a:rPr lang="en-US" sz="2400" dirty="0" smtClean="0"/>
              <a:t>3-Duck Disease.</a:t>
            </a:r>
          </a:p>
          <a:p>
            <a:pPr>
              <a:buNone/>
            </a:pPr>
            <a:r>
              <a:rPr lang="en-US" sz="2400" dirty="0" smtClean="0"/>
              <a:t>4-Bullbar Disease.</a:t>
            </a:r>
          </a:p>
          <a:p>
            <a:pPr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Definition:</a:t>
            </a:r>
          </a:p>
          <a:p>
            <a:pPr>
              <a:buNone/>
            </a:pPr>
            <a:r>
              <a:rPr lang="en-US" sz="2400" dirty="0" smtClean="0"/>
              <a:t>Acute intoxication of fowl caused by ingestion of</a:t>
            </a:r>
          </a:p>
          <a:p>
            <a:pPr>
              <a:buNone/>
            </a:pPr>
            <a:r>
              <a:rPr lang="en-US" sz="2400" dirty="0" smtClean="0"/>
              <a:t>spoiled food contain toxin produced by </a:t>
            </a:r>
            <a:r>
              <a:rPr lang="en-US" sz="2400" u="sng" dirty="0" smtClean="0"/>
              <a:t>Clostridium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u="sng" dirty="0" smtClean="0"/>
              <a:t>botulinum</a:t>
            </a:r>
            <a:r>
              <a:rPr lang="en-US" sz="2400" dirty="0" smtClean="0"/>
              <a:t>, characterized by flaccid paralysis of the</a:t>
            </a:r>
          </a:p>
          <a:p>
            <a:pPr>
              <a:buNone/>
            </a:pPr>
            <a:r>
              <a:rPr lang="en-US" sz="2400" dirty="0" smtClean="0"/>
              <a:t> neck, weakness and prostration.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u="sng" dirty="0" smtClean="0">
                <a:solidFill>
                  <a:schemeClr val="accent1"/>
                </a:solidFill>
              </a:rPr>
              <a:t>Botulism:</a:t>
            </a:r>
            <a:endParaRPr lang="en-US" sz="6000" u="sng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0" y="2133600"/>
            <a:ext cx="8686800" cy="38736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i="1" dirty="0" smtClean="0">
                <a:solidFill>
                  <a:srgbClr val="C00000"/>
                </a:solidFill>
              </a:rPr>
              <a:t>3-Gangrenous Dermatitis.</a:t>
            </a:r>
            <a:endParaRPr lang="en-US" sz="4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479</Words>
  <Application>Microsoft Office PowerPoint</Application>
  <PresentationFormat>عرض على الشاشة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1" baseType="lpstr">
      <vt:lpstr>Arial</vt:lpstr>
      <vt:lpstr>Lucida Sans Unicode</vt:lpstr>
      <vt:lpstr>Times New Roman</vt:lpstr>
      <vt:lpstr>Verdana</vt:lpstr>
      <vt:lpstr>Wingdings 2</vt:lpstr>
      <vt:lpstr>Wingdings 3</vt:lpstr>
      <vt:lpstr>ملتقى</vt:lpstr>
      <vt:lpstr>عرض تقديمي في PowerPoint</vt:lpstr>
      <vt:lpstr>Ulcerative Enteritis(UE):</vt:lpstr>
      <vt:lpstr>Susceptibility:</vt:lpstr>
      <vt:lpstr>Symptoms:</vt:lpstr>
      <vt:lpstr>Post-mortem lesions:</vt:lpstr>
      <vt:lpstr>Histopathology:</vt:lpstr>
      <vt:lpstr>2- Botulism:</vt:lpstr>
      <vt:lpstr>Botulism:</vt:lpstr>
      <vt:lpstr>عرض تقديمي في PowerPoint</vt:lpstr>
      <vt:lpstr>Gangrenous Dermatitis:</vt:lpstr>
      <vt:lpstr>عرض تقديمي في PowerPoint</vt:lpstr>
      <vt:lpstr>Necrotic Enteritis:</vt:lpstr>
      <vt:lpstr>Clinical signs:</vt:lpstr>
      <vt:lpstr>Diagnosis: ( As in Ulcerative Enteritis).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Diseases caused by Anaerobic Spore-Forming Bacteria</dc:title>
  <dc:creator>fujitsu</dc:creator>
  <cp:lastModifiedBy>Maher</cp:lastModifiedBy>
  <cp:revision>29</cp:revision>
  <dcterms:created xsi:type="dcterms:W3CDTF">2013-07-06T11:45:35Z</dcterms:created>
  <dcterms:modified xsi:type="dcterms:W3CDTF">2023-12-07T09:43:41Z</dcterms:modified>
</cp:coreProperties>
</file>